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3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4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4"/>
  </p:sldMasterIdLst>
  <p:notesMasterIdLst>
    <p:notesMasterId r:id="rId21"/>
  </p:notesMasterIdLst>
  <p:sldIdLst>
    <p:sldId id="256" r:id="rId5"/>
    <p:sldId id="266" r:id="rId6"/>
    <p:sldId id="267" r:id="rId7"/>
    <p:sldId id="257" r:id="rId8"/>
    <p:sldId id="268" r:id="rId9"/>
    <p:sldId id="258" r:id="rId10"/>
    <p:sldId id="259" r:id="rId11"/>
    <p:sldId id="260" r:id="rId12"/>
    <p:sldId id="269" r:id="rId13"/>
    <p:sldId id="264" r:id="rId14"/>
    <p:sldId id="270" r:id="rId15"/>
    <p:sldId id="262" r:id="rId16"/>
    <p:sldId id="261" r:id="rId17"/>
    <p:sldId id="265" r:id="rId18"/>
    <p:sldId id="272" r:id="rId19"/>
    <p:sldId id="273" r:id="rId20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6" autoAdjust="0"/>
    <p:restoredTop sz="82099" autoAdjust="0"/>
  </p:normalViewPr>
  <p:slideViewPr>
    <p:cSldViewPr>
      <p:cViewPr varScale="1">
        <p:scale>
          <a:sx n="94" d="100"/>
          <a:sy n="94" d="100"/>
        </p:scale>
        <p:origin x="-212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82B23-0A5D-4EC4-9D29-B49B758CFDEE}" type="datetimeFigureOut">
              <a:rPr lang="en-CA" smtClean="0"/>
              <a:pPr/>
              <a:t>2017-05-04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14628-F1EA-471D-B251-22F697474A9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913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7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089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299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8184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9184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2145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2145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330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9948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4316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4817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258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2944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2912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428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498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6815-9B49-4EE5-8753-C22284AA31C3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689A-D8A5-499A-86A0-1251A6FC53DE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DBF21-ACA8-4946-AA65-E5A1EBCF110D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4C6F-2E3C-458F-BF7B-C2B0564679FD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F1B1-FEBE-4420-89FC-C9BE2033D84B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E831B-2BFE-4438-85B8-B5F103371ADB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C64D-54BE-49D3-8D94-4FA9172B392E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9E39-2D14-4903-9167-657FC1653785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3A05-EAA0-4E69-A990-446102A7174E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3E41-E6C9-4828-90B6-55E06F78B0D3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9945-EAF4-4FE5-9824-BF9B021F4C87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18C6B85-1BFE-45E3-A426-EC2E60715A2B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CA" dirty="0" smtClean="0"/>
              <a:t>Stan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ags" Target="../tags/tag31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0.wav"/><Relationship Id="rId10" Type="http://schemas.openxmlformats.org/officeDocument/2006/relationships/image" Target="../media/image4.png"/><Relationship Id="rId4" Type="http://schemas.microsoft.com/office/2007/relationships/media" Target="../media/media10.wav"/><Relationship Id="rId9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1.wav"/><Relationship Id="rId7" Type="http://schemas.openxmlformats.org/officeDocument/2006/relationships/image" Target="../media/image17.emf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tags" Target="../tags/tag38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wav"/><Relationship Id="rId10" Type="http://schemas.openxmlformats.org/officeDocument/2006/relationships/image" Target="../media/image4.png"/><Relationship Id="rId4" Type="http://schemas.microsoft.com/office/2007/relationships/media" Target="../media/media12.wav"/><Relationship Id="rId9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tags" Target="../tags/tag42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wav"/><Relationship Id="rId10" Type="http://schemas.openxmlformats.org/officeDocument/2006/relationships/image" Target="../media/image4.png"/><Relationship Id="rId4" Type="http://schemas.microsoft.com/office/2007/relationships/media" Target="../media/media13.wav"/><Relationship Id="rId9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46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wav"/><Relationship Id="rId10" Type="http://schemas.openxmlformats.org/officeDocument/2006/relationships/image" Target="../media/image4.png"/><Relationship Id="rId4" Type="http://schemas.microsoft.com/office/2007/relationships/media" Target="../media/media14.wav"/><Relationship Id="rId9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tags" Target="../tags/tag50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5.wav"/><Relationship Id="rId10" Type="http://schemas.openxmlformats.org/officeDocument/2006/relationships/image" Target="../media/image4.png"/><Relationship Id="rId4" Type="http://schemas.microsoft.com/office/2007/relationships/media" Target="../media/media15.wav"/><Relationship Id="rId9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5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wav"/><Relationship Id="rId7" Type="http://schemas.openxmlformats.org/officeDocument/2006/relationships/image" Target="../media/image6.emf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8.em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wav"/><Relationship Id="rId7" Type="http://schemas.openxmlformats.org/officeDocument/2006/relationships/image" Target="../media/image9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wav"/><Relationship Id="rId7" Type="http://schemas.openxmlformats.org/officeDocument/2006/relationships/image" Target="../media/image10.e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23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8.wav"/><Relationship Id="rId10" Type="http://schemas.openxmlformats.org/officeDocument/2006/relationships/image" Target="../media/image4.png"/><Relationship Id="rId4" Type="http://schemas.microsoft.com/office/2007/relationships/media" Target="../media/media8.wav"/><Relationship Id="rId9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tags" Target="../tags/tag27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wav"/><Relationship Id="rId10" Type="http://schemas.openxmlformats.org/officeDocument/2006/relationships/image" Target="../media/image4.png"/><Relationship Id="rId4" Type="http://schemas.microsoft.com/office/2007/relationships/media" Target="../media/media9.wav"/><Relationship Id="rId9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Case Presentation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Mr. </a:t>
            </a:r>
            <a:r>
              <a:rPr lang="en-CA" dirty="0" err="1" smtClean="0"/>
              <a:t>stAnLEY</a:t>
            </a:r>
            <a:endParaRPr lang="en-CA" dirty="0"/>
          </a:p>
        </p:txBody>
      </p:sp>
      <p:pic>
        <p:nvPicPr>
          <p:cNvPr id="4" name="Slide 1 - Mr. Stanley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6381328"/>
            <a:ext cx="243681" cy="243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20905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5506980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P – Probe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10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495202" y="404664"/>
            <a:ext cx="818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Student asks questions of the preceptor to help make some decisions before finalizing the plan.</a:t>
            </a:r>
            <a:endParaRPr lang="en-CA" dirty="0"/>
          </a:p>
        </p:txBody>
      </p:sp>
      <p:pic>
        <p:nvPicPr>
          <p:cNvPr id="16" name="Femal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3808" y="1704385"/>
            <a:ext cx="1289598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Mal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91" y="1916832"/>
            <a:ext cx="1636697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de 10 - Probe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521" y="6435916"/>
            <a:ext cx="243681" cy="243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337775"/>
      </p:ext>
    </p:extLst>
  </p:cSld>
  <p:clrMapOvr>
    <a:masterClrMapping/>
  </p:clrMapOvr>
  <p:transition spd="slow" advClick="0" advTm="443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2" y="5352937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Plan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11</a:t>
            </a:fld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539552" y="40466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student provides the initial management plan.</a:t>
            </a:r>
            <a:endParaRPr lang="en-CA" dirty="0"/>
          </a:p>
        </p:txBody>
      </p:sp>
      <p:pic>
        <p:nvPicPr>
          <p:cNvPr id="6" name="Femal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47" y="1714500"/>
            <a:ext cx="874139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Slide 11 - Pla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542" y="6458818"/>
            <a:ext cx="243681" cy="243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0675523"/>
      </p:ext>
    </p:extLst>
  </p:cSld>
  <p:clrMapOvr>
    <a:masterClrMapping/>
  </p:clrMapOvr>
  <p:transition spd="slow" advClick="0" advTm="28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12</a:t>
            </a:fld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531999" y="404664"/>
            <a:ext cx="807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Preceptor requires specific details of the plan before meeting with the patient, and confirms the plan is reasonable.</a:t>
            </a:r>
            <a:endParaRPr lang="en-CA" dirty="0"/>
          </a:p>
        </p:txBody>
      </p:sp>
      <p:pic>
        <p:nvPicPr>
          <p:cNvPr id="16" name="Femal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7864" y="1714500"/>
            <a:ext cx="156701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Mal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60848"/>
            <a:ext cx="999784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Slide 12 - Plan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9513" y="6480993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287049"/>
      </p:ext>
    </p:extLst>
  </p:cSld>
  <p:clrMapOvr>
    <a:masterClrMapping/>
  </p:clrMapOvr>
  <p:transition spd="slow" advClick="0" advTm="223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5480556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S – Self-directed Learning 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13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459991" y="404664"/>
            <a:ext cx="821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Preceptor prompts the student to discern what gaps exist in student’s knowledge base and ensures there is a learning plan in place.</a:t>
            </a:r>
            <a:endParaRPr lang="en-CA" dirty="0"/>
          </a:p>
        </p:txBody>
      </p:sp>
      <p:pic>
        <p:nvPicPr>
          <p:cNvPr id="18" name="Femal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7824" y="1700283"/>
            <a:ext cx="115545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Mal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23" y="1916832"/>
            <a:ext cx="1609608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Slide 13 - Self-Directed Learning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6309" y="6329424"/>
            <a:ext cx="323243" cy="323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664350"/>
      </p:ext>
    </p:extLst>
  </p:cSld>
  <p:clrMapOvr>
    <a:masterClrMapping/>
  </p:clrMapOvr>
  <p:transition spd="slow" advClick="0" advTm="1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14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459991" y="404664"/>
            <a:ext cx="821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student confirms the plan to study and discuss the next day.</a:t>
            </a:r>
            <a:endParaRPr lang="en-CA" dirty="0"/>
          </a:p>
        </p:txBody>
      </p:sp>
      <p:pic>
        <p:nvPicPr>
          <p:cNvPr id="16" name="Femal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5340" y="1719638"/>
            <a:ext cx="1453986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Mal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89167"/>
            <a:ext cx="935840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Slide 14 - Self-Directed Learning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6309" y="6309320"/>
            <a:ext cx="343347" cy="3433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6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15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459991" y="404664"/>
            <a:ext cx="821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management plan is set in motion.</a:t>
            </a:r>
            <a:endParaRPr lang="en-CA" dirty="0"/>
          </a:p>
        </p:txBody>
      </p:sp>
      <p:pic>
        <p:nvPicPr>
          <p:cNvPr id="16" name="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75" y="1844824"/>
            <a:ext cx="1856246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Femal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1800" y="1714500"/>
            <a:ext cx="863598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Slide 15 - Case Closure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6310" y="6408985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1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"/>
    </mc:Choice>
    <mc:Fallback xmlns="">
      <p:transition spd="slow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16</a:t>
            </a:fld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6444208" y="580526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Preceptor: J. Traves</a:t>
            </a:r>
          </a:p>
          <a:p>
            <a:r>
              <a:rPr lang="en-CA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Student: H. Traves</a:t>
            </a:r>
            <a:endParaRPr lang="en-CA" sz="1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1124744"/>
            <a:ext cx="648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This slide presentation was produced by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Saskatchewan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Polytechnic in association with </a:t>
            </a:r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health science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professionals across the province.</a:t>
            </a:r>
          </a:p>
          <a:p>
            <a:pPr algn="ctr"/>
            <a:endParaRPr lang="en-CA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Funding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was provided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by the Saskatchewan Ministry of Health via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the Clinical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Learning and </a:t>
            </a:r>
            <a:r>
              <a:rPr lang="en-CA" dirty="0" err="1">
                <a:solidFill>
                  <a:schemeClr val="accent6">
                    <a:lumMod val="75000"/>
                  </a:schemeClr>
                </a:solidFill>
              </a:rPr>
              <a:t>Interprofessional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 Practice Unit (CLIPP), Saskatchewan Academic Health Sciences Network (SAHSN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).</a:t>
            </a:r>
            <a:endParaRPr lang="en-C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46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467544" y="40466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cs typeface="Arial" panose="020B0604020202020204" pitchFamily="34" charset="0"/>
              </a:rPr>
              <a:t>The preceptor …</a:t>
            </a:r>
            <a:endParaRPr lang="en-CA" dirty="0">
              <a:cs typeface="Arial" panose="020B0604020202020204" pitchFamily="34" charset="0"/>
            </a:endParaRPr>
          </a:p>
        </p:txBody>
      </p:sp>
      <p:pic>
        <p:nvPicPr>
          <p:cNvPr id="7" name="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832"/>
            <a:ext cx="1137009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Slide 2 - Summariz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863" y="6408985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113259"/>
      </p:ext>
    </p:extLst>
  </p:cSld>
  <p:clrMapOvr>
    <a:masterClrMapping/>
  </p:clrMapOvr>
  <p:transition spd="slow" advClick="0" advTm="53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3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423987" y="404664"/>
            <a:ext cx="825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student presents the key points of the assessment of the patient.</a:t>
            </a:r>
            <a:endParaRPr lang="en-CA" dirty="0"/>
          </a:p>
        </p:txBody>
      </p:sp>
      <p:pic>
        <p:nvPicPr>
          <p:cNvPr id="15" name="Femal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47" y="1714500"/>
            <a:ext cx="1235991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63588" y="5301208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S – Summarize</a:t>
            </a:r>
            <a:endParaRPr lang="en-CA" dirty="0"/>
          </a:p>
        </p:txBody>
      </p:sp>
      <p:pic>
        <p:nvPicPr>
          <p:cNvPr id="6" name="Slide 3 - Summariz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6381328"/>
            <a:ext cx="242888" cy="242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0037916"/>
      </p:ext>
    </p:extLst>
  </p:cSld>
  <p:clrMapOvr>
    <a:masterClrMapping/>
  </p:clrMapOvr>
  <p:transition spd="slow" advTm="2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4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531999" y="404664"/>
            <a:ext cx="807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preceptor asks for more information as required.</a:t>
            </a:r>
            <a:endParaRPr lang="en-CA" dirty="0"/>
          </a:p>
        </p:txBody>
      </p:sp>
      <p:pic>
        <p:nvPicPr>
          <p:cNvPr id="16" name="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88840"/>
            <a:ext cx="1105793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Slide 4 - Summariz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3" y="6336977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663646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5</a:t>
            </a:fld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467544" y="40466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student provides more details.</a:t>
            </a:r>
            <a:endParaRPr lang="en-CA" dirty="0"/>
          </a:p>
        </p:txBody>
      </p:sp>
      <p:pic>
        <p:nvPicPr>
          <p:cNvPr id="12" name="Femal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46" y="1916832"/>
            <a:ext cx="1364532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Slide 5 - Summarize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81.97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863" y="6408985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242599"/>
      </p:ext>
    </p:extLst>
  </p:cSld>
  <p:clrMapOvr>
    <a:masterClrMapping/>
  </p:clrMapOvr>
  <p:transition spd="slow" advClick="0" advTm="233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6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467544" y="40466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preceptor asks for a solution,  and encourages the student to ensure it is reasonable. </a:t>
            </a:r>
            <a:r>
              <a:rPr lang="en-CA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endParaRPr lang="en-CA" dirty="0"/>
          </a:p>
        </p:txBody>
      </p:sp>
      <p:pic>
        <p:nvPicPr>
          <p:cNvPr id="16" name="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95" y="2132856"/>
            <a:ext cx="1524210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Slide 6 - Summariz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1" y="6364635"/>
            <a:ext cx="216024" cy="216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621783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8348" y="5352937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A</a:t>
            </a:r>
            <a:r>
              <a:rPr lang="en-CA" dirty="0" smtClean="0"/>
              <a:t> – Analyze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7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423194" y="404664"/>
            <a:ext cx="825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student analyzes the situation based on the data gathered, beginning to rule in and out reasonable possibilities.</a:t>
            </a:r>
            <a:r>
              <a:rPr lang="en-CA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CA" dirty="0"/>
          </a:p>
        </p:txBody>
      </p:sp>
      <p:pic>
        <p:nvPicPr>
          <p:cNvPr id="13" name="Femal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47" y="1714500"/>
            <a:ext cx="1150610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Slide 7 - Narrow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3" y="6292627"/>
            <a:ext cx="360040" cy="360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500"/>
    </mc:Choice>
    <mc:Fallback xmlns="">
      <p:transition spd="slow" advClick="0" advTm="3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8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495202" y="404664"/>
            <a:ext cx="818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Preceptor asks questions to glean further information about what the student is thinking, without judging.</a:t>
            </a:r>
            <a:endParaRPr lang="en-CA" dirty="0"/>
          </a:p>
        </p:txBody>
      </p:sp>
      <p:pic>
        <p:nvPicPr>
          <p:cNvPr id="13" name="Femal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8902" y="1726200"/>
            <a:ext cx="1008732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Mal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42" y="1844824"/>
            <a:ext cx="1368009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Slide 8 - Narrow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521" y="6336977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30527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Mr. Stanley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9</a:t>
            </a:fld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423194" y="404664"/>
            <a:ext cx="825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preceptor continues to encourage the student to think critically about decisions.</a:t>
            </a:r>
            <a:endParaRPr lang="en-CA" dirty="0"/>
          </a:p>
        </p:txBody>
      </p:sp>
      <p:pic>
        <p:nvPicPr>
          <p:cNvPr id="16" name="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28" y="1916832"/>
            <a:ext cx="1245792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Femal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816" y="1714500"/>
            <a:ext cx="987103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Slide 9 - Analyze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9513" y="6408985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2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100"/>
    </mc:Choice>
    <mc:Fallback xmlns="">
      <p:transition spd="slow" advClick="0" advTm="4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3d70f39e-0364-4ff6-893a-6613653acbc6"/>
  <p:tag name="ARTICULATE_META_COURSE_ID" val="4ZCasssRvT7_course_id"/>
  <p:tag name="ARTICULATE_META_NAME" val="jaycee"/>
  <p:tag name="ARTICULATE_META_NAME_SET" val="True"/>
  <p:tag name="ARTICULATE_SLIDE_COUNT" val="16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ARTICULATE_META_DESCRIPTION" val="Case"/>
  <p:tag name="TAG_BACKING_FORM_KEY" val="2428256-c:\users\jaycee\documents\archive sashn\for clipp\mr stanley case presentation.pptx"/>
  <p:tag name="ARTICULATE_PRESENTER_VERSION" val="7"/>
  <p:tag name="ARTICULATE_USED_PAGE_ORIENTATION" val="1"/>
  <p:tag name="ARTICULATE_USED_PAGE_SIZE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17d354eb-2245-496f-95e7-b29dfe548beb.emf"/>
  <p:tag name="ARTICULATE_CHARACTER_TYPE" val="illustrated"/>
  <p:tag name="ARTICULATE_CHARACTER_ID" val="Male 17"/>
  <p:tag name="ARTICULATE_CHARACTER_EXPRESSION" val="m17/m17_3_talking_head_front_standing.wmf"/>
  <p:tag name="ARTICULATE_CHARACTER_POSE" val="m17/m17_9_worried_body_front_standing.wmf"/>
  <p:tag name="ARTICULATE_CHARACTER_FLIP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8"/>
  <p:tag name="ARTICULATE_AUDIO_RECORDED" val="1"/>
  <p:tag name="ANNOTATION_COUNT" val="0"/>
  <p:tag name="ARTICULATE_TITLE_TAG" val="Summarize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ELAPSEDTIME" val="23.4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cb2c01e3-06c9-40af-ae3f-32cb25a7cceb.emf"/>
  <p:tag name="ARTICULATE_CHARACTER_TYPE" val="illustrated"/>
  <p:tag name="ARTICULATE_CHARACTER_ID" val="Female 16"/>
  <p:tag name="ARTICULATE_CHARACTER_EXPRESSION" val="16/f16_3_talking_head_front_standing.wmf"/>
  <p:tag name="ARTICULATE_CHARACTER_POSE" val="16/f16_5_suprised_body_front_standing.wmf"/>
  <p:tag name="ARTICULATE_CHARACTER_FLIP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8"/>
  <p:tag name="ARTICULATE_AUDIO_RECORDED" val="1"/>
  <p:tag name="ANNOTATION_COUNT" val="0"/>
  <p:tag name="ARTICULATE_TITLE_TAG" val="Summarize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ELAPSEDTIME" val="2.952"/>
  <p:tag name="ARTICULATE_USED_LAYOU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1172ab2f-79c0-4e5e-8625-c4c4dd98da07.emf"/>
  <p:tag name="ARTICULATE_CHARACTER_TYPE" val="illustrated"/>
  <p:tag name="ARTICULATE_CHARACTER_ID" val="Male 17"/>
  <p:tag name="ARTICULATE_CHARACTER_EXPRESSION" val="m17/m17_6_asking_head_front_standing.wmf"/>
  <p:tag name="ARTICULATE_CHARACTER_POSE" val="m17/m17_3_talking_body_front_standing.wmf"/>
  <p:tag name="ARTICULATE_CHARACTER_FLIP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ARTICULATE_AUDIO_RECORDED" val="1"/>
  <p:tag name="ANNOTATION_COUNT" val="0"/>
  <p:tag name="ARTICULATE_TITLE_TAG" val="Narrow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ELAPSEDTIME" val="30.452"/>
  <p:tag name="ARTICULATE_USED_LAYOU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c9ac9955-5c8f-45d1-a75d-2cd9e1221c39.emf"/>
  <p:tag name="ARTICULATE_CHARACTER_TYPE" val="illustrated"/>
  <p:tag name="ARTICULATE_CHARACTER_ID" val="Female 16"/>
  <p:tag name="ARTICULATE_CHARACTER_EXPRESSION" val="16/f16_6_asking_head_front_standing.wmf"/>
  <p:tag name="ARTICULATE_CHARACTER_POSE" val="16/f16_10_confused_body_front_standing.wmf"/>
  <p:tag name="ARTICULATE_CHARACTER_FLIP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AUDIO_RECORDED" val="1"/>
  <p:tag name="ANNOTATION_COUNT" val="0"/>
  <p:tag name="ARTICULATE_TITLE_TAG" val="Mr. Stanley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ELAPSEDTIME" val="5.872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MARGIN_1" val="-2.147484E+09"/>
  <p:tag name="MARGIN_2" val="36"/>
  <p:tag name="MARGIN_3" val="72"/>
  <p:tag name="MARGIN_4" val="108"/>
  <p:tag name="MARGIN_5" val="144"/>
  <p:tag name="FONT_SIZE" val="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0"/>
  <p:tag name="ARTICULATE_AUDIO_RECORDED" val="1"/>
  <p:tag name="ANNOTATION_COUNT" val="0"/>
  <p:tag name="ELAPSEDTIME" val="6.632"/>
  <p:tag name="ARTICULATE_TITLE_TAG" val="Narrow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e7fbb24f-225c-4baf-870f-4892486bc18d.emf"/>
  <p:tag name="ARTICULATE_CHARACTER_TYPE" val="illustrated"/>
  <p:tag name="ARTICULATE_CHARACTER_ID" val="Female 16"/>
  <p:tag name="ARTICULATE_CHARACTER_EXPRESSION" val="16/f16_4_thinking_head_side_standing.wmf"/>
  <p:tag name="ARTICULATE_CHARACTER_POSE" val="16/f16_4_thinking_body_side_standing.wmf"/>
  <p:tag name="ARTICULATE_CHARACTER_FLIP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c307b3ee-1050-4774-9dea-77cbec3ae02d.emf"/>
  <p:tag name="ARTICULATE_CHARACTER_TYPE" val="illustrated"/>
  <p:tag name="ARTICULATE_CHARACTER_ID" val="Male 17"/>
  <p:tag name="ARTICULATE_CHARACTER_EXPRESSION" val="m17/m17_6_asking_head_side_standing.wmf"/>
  <p:tag name="ARTICULATE_CHARACTER_POSE" val="m17/m17_3_talking_body_side_standing.wmf"/>
  <p:tag name="ARTICULATE_CHARACTER_FLIP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9"/>
  <p:tag name="ARTICULATE_AUDIO_RECORDED" val="1"/>
  <p:tag name="ANNOTATION_COUNT" val="0"/>
  <p:tag name="ELAPSEDTIME" val="54.202"/>
  <p:tag name="ARTICULATE_TITLE_TAG" val="Analyze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6c2ad0b5-4644-4062-aa4d-43439e0cd394.emf"/>
  <p:tag name="ARTICULATE_CHARACTER_TYPE" val="illustrated"/>
  <p:tag name="ARTICULATE_CHARACTER_ID" val="Male 17"/>
  <p:tag name="ARTICULATE_CHARACTER_EXPRESSION" val="m17/m17_4_thinking_head_side_standing.wmf"/>
  <p:tag name="ARTICULATE_CHARACTER_POSE" val="m17/m17_2_happy_body_side_standing.wmf"/>
  <p:tag name="ARTICULATE_CHARACTER_FLIP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8d943be9-c257-43e8-b4ff-f6865f6dd2e3.emf"/>
  <p:tag name="ARTICULATE_CHARACTER_TYPE" val="illustrated"/>
  <p:tag name="ARTICULATE_CHARACTER_ID" val="Female 16"/>
  <p:tag name="ARTICULATE_CHARACTER_EXPRESSION" val="16/f16_6_asking_head_side_standing.wmf"/>
  <p:tag name="ARTICULATE_CHARACTER_POSE" val="16/f16_1_neutral_body_side_standing.wmf"/>
  <p:tag name="ARTICULATE_CHARACTER_FLIP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MARGIN_1" val="-2.147484E+09"/>
  <p:tag name="MARGIN_2" val="36"/>
  <p:tag name="MARGIN_3" val="72"/>
  <p:tag name="MARGIN_4" val="108"/>
  <p:tag name="MARGIN_5" val="144"/>
  <p:tag name="FONT_SIZE" val="1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4"/>
  <p:tag name="ARTICULATE_AUDIO_RECORDED" val="1"/>
  <p:tag name="ANNOTATION_COUNT" val="0"/>
  <p:tag name="ELAPSEDTIME" val="126.692"/>
  <p:tag name="ARTICULATE_TITLE_TAG" val="Probe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6"/>
  <p:tag name="ARTICULATE_AUDIO_RECORDED" val="1"/>
  <p:tag name="ANNOTATION_COUNT" val="0"/>
  <p:tag name="ARTICULATE_TITLE_TAG" val="Summarize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ELAPSEDTIME" val="6.002"/>
  <p:tag name="ARTICULATE_USED_LAYOUT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5ab65b96-301e-49d6-9ae8-283059017b21.emf"/>
  <p:tag name="ARTICULATE_CHARACTER_TYPE" val="illustrated"/>
  <p:tag name="ARTICULATE_CHARACTER_ID" val="Female 16"/>
  <p:tag name="ARTICULATE_CHARACTER_EXPRESSION" val="16/f16_6_asking_head_side_standing.wmf"/>
  <p:tag name="ARTICULATE_CHARACTER_POSE" val="16/f16_3_talking_body_side_standing.wmf"/>
  <p:tag name="ARTICULATE_CHARACTER_FLIP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c71020e9-f2bc-4665-a3ce-720b2fc17406.emf"/>
  <p:tag name="ARTICULATE_CHARACTER_TYPE" val="illustrated"/>
  <p:tag name="ARTICULATE_CHARACTER_ID" val="Male 17"/>
  <p:tag name="ARTICULATE_CHARACTER_EXPRESSION" val="m17/m17_2_happy_head_side_standing.wmf"/>
  <p:tag name="ARTICULATE_CHARACTER_POSE" val="m17/m17_20_thumbsup_body_side_standing.wmf"/>
  <p:tag name="ARTICULATE_CHARACTER_FLIP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BULLET_8" val="8226"/>
  <p:tag name="BULLET_9" val="8226"/>
  <p:tag name="BULLET_10" val="8226"/>
  <p:tag name="BULLET_11" val="8226"/>
  <p:tag name="BULLET_12" val="8226"/>
  <p:tag name="MARGIN_1" val="-2.147484E+09"/>
  <p:tag name="MARGIN_2" val="36"/>
  <p:tag name="MARGIN_3" val="72"/>
  <p:tag name="MARGIN_4" val="108"/>
  <p:tag name="MARGIN_5" val="144"/>
  <p:tag name="FONT_SIZE" val="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0"/>
  <p:tag name="ARTICULATE_AUDIO_RECORDED" val="1"/>
  <p:tag name="ANNOTATION_COUNT" val="0"/>
  <p:tag name="ELAPSEDTIME" val="53.622"/>
  <p:tag name="ARTICULATE_TITLE_TAG" val="Plan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7b6659a2-6920-4743-a23f-2bc7f2ff0b89.emf"/>
  <p:tag name="ARTICULATE_CHARACTER_TYPE" val="illustrated"/>
  <p:tag name="ARTICULATE_CHARACTER_ID" val="Female 16"/>
  <p:tag name="ARTICULATE_CHARACTER_EXPRESSION" val="16/f16_3_talking_head_front_standing.wmf"/>
  <p:tag name="ARTICULATE_CHARACTER_POSE" val="16/f16_7_disappointed_body_front_standing.wmf"/>
  <p:tag name="ARTICULATE_CHARACTER_FLIP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2"/>
  <p:tag name="ARTICULATE_AUDIO_RECORDED" val="1"/>
  <p:tag name="ANNOTATION_COUNT" val="0"/>
  <p:tag name="ELAPSEDTIME" val="31.762"/>
  <p:tag name="ARTICULATE_TITLE_TAG" val="Plan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87e27831-ff72-4aa9-a499-375747d2dd2a.emf"/>
  <p:tag name="ARTICULATE_CHARACTER_TYPE" val="illustrated"/>
  <p:tag name="ARTICULATE_CHARACTER_ID" val="Female 16"/>
  <p:tag name="ARTICULATE_CHARACTER_EXPRESSION" val="16/f16_4_thinking_head_side_standing.wmf"/>
  <p:tag name="ARTICULATE_CHARACTER_POSE" val="16/f16_18_gesture_body_side_standing.wmf"/>
  <p:tag name="ARTICULATE_CHARACTER_FLIP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08e50637-97b5-4a71-9a6a-0d467cbe41d8.emf"/>
  <p:tag name="ARTICULATE_CHARACTER_TYPE" val="illustrated"/>
  <p:tag name="ARTICULATE_CHARACTER_ID" val="Male 17"/>
  <p:tag name="ARTICULATE_CHARACTER_EXPRESSION" val="m17/m17_2_happy_head_side_standing.wmf"/>
  <p:tag name="ARTICULATE_CHARACTER_POSE" val="m17/m17_9_worried_body_side_standing.wmf"/>
  <p:tag name="ARTICULATE_CHARACTER_FLIP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MARGIN_1" val="0"/>
  <p:tag name="MARGIN_2" val="36"/>
  <p:tag name="MARGIN_3" val="72"/>
  <p:tag name="MARGIN_4" val="108"/>
  <p:tag name="MARGIN_5" val="144"/>
  <p:tag name="FONT_SIZE" val="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2fc31a30-941e-436a-8d9b-0d6d522ea685.emf"/>
  <p:tag name="ARTICULATE_CHARACTER_TYPE" val="illustrated"/>
  <p:tag name="ARTICULATE_CHARACTER_ID" val="Male 17"/>
  <p:tag name="ARTICULATE_CHARACTER_EXPRESSION" val="m17/m17_1_neutral_head_front_standing.wmf"/>
  <p:tag name="ARTICULATE_CHARACTER_POSE" val="m17/m17_1_neutral_body_front_standing.wmf"/>
  <p:tag name="ARTICULATE_CHARACTER_FLIP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1"/>
  <p:tag name="ARTICULATE_AUDIO_RECORDED" val="1"/>
  <p:tag name="ANNOTATION_COUNT" val="0"/>
  <p:tag name="ELAPSEDTIME" val="13.272"/>
  <p:tag name="ARTICULATE_TITLE_TAG" val="Self-Directed Learning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80524fb4-e7e5-468b-bdc9-90809bab01c8.emf"/>
  <p:tag name="ARTICULATE_CHARACTER_TYPE" val="illustrated"/>
  <p:tag name="ARTICULATE_CHARACTER_ID" val="Female 16"/>
  <p:tag name="ARTICULATE_CHARACTER_EXPRESSION" val="16/f16_8_stressed_head_side_standing.wmf"/>
  <p:tag name="ARTICULATE_CHARACTER_POSE" val="16/f16_10_confused_body_side_standing.wmf"/>
  <p:tag name="ARTICULATE_CHARACTER_FLIP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61ff405b-40e9-49f9-bba9-5d5f63081c67.emf"/>
  <p:tag name="ARTICULATE_CHARACTER_TYPE" val="illustrated"/>
  <p:tag name="ARTICULATE_CHARACTER_ID" val="Male 17"/>
  <p:tag name="ARTICULATE_CHARACTER_EXPRESSION" val="m17/m17_3_talking_head_side_standing.wmf"/>
  <p:tag name="ARTICULATE_CHARACTER_POSE" val="m17/m17_5_suprised_body_side_standing.wmf"/>
  <p:tag name="ARTICULATE_CHARACTER_FLIP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5"/>
  <p:tag name="ARTICULATE_AUDIO_RECORDED" val="1"/>
  <p:tag name="ANNOTATION_COUNT" val="0"/>
  <p:tag name="ELAPSEDTIME" val="22.072"/>
  <p:tag name="ARTICULATE_TITLE_TAG" val="Self-Directed Learning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bd5ccd29-2f72-4c07-8fc2-deb5886f0083.emf"/>
  <p:tag name="ARTICULATE_CHARACTER_TYPE" val="illustrated"/>
  <p:tag name="ARTICULATE_CHARACTER_ID" val="Female 16"/>
  <p:tag name="ARTICULATE_CHARACTER_EXPRESSION" val="16/f16_3_talking_head_side_standing.wmf"/>
  <p:tag name="ARTICULATE_CHARACTER_POSE" val="16/f16_5_suprised_body_side_standing.wmf"/>
  <p:tag name="ARTICULATE_CHARACTER_FLIP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11fca369-2ccb-4d13-b7a5-810a439e0460.emf"/>
  <p:tag name="ARTICULATE_CHARACTER_TYPE" val="illustrated"/>
  <p:tag name="ARTICULATE_CHARACTER_ID" val="Male 17"/>
  <p:tag name="ARTICULATE_CHARACTER_EXPRESSION" val="m17/m17_1_neutral_head_side_standing.wmf"/>
  <p:tag name="ARTICULATE_CHARACTER_POSE" val="m17/m17_7_disappointed_body_side_standing.wmf"/>
  <p:tag name="ARTICULATE_CHARACTER_FLIP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2"/>
  <p:tag name="ARTICULATE_AUDIO_RECORDED" val="1"/>
  <p:tag name="ANNOTATION_COUNT" val="0"/>
  <p:tag name="ELAPSEDTIME" val="7.942"/>
  <p:tag name="ARTICULATE_TITLE_TAG" val="Case Closure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c114f9db-44a9-48e4-a828-8e02ab72f5f5.emf"/>
  <p:tag name="ARTICULATE_CHARACTER_TYPE" val="illustrated"/>
  <p:tag name="ARTICULATE_CHARACTER_ID" val="Male 17"/>
  <p:tag name="ARTICULATE_CHARACTER_EXPRESSION" val="m17/m17_2_happy_head_side_standing.wmf"/>
  <p:tag name="ARTICULATE_CHARACTER_POSE" val="m17/m17_18_gesture_body_side_standing.wmf"/>
  <p:tag name="ARTICULATE_CHARACTER_FLIP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MARGIN_1" val="0"/>
  <p:tag name="MARGIN_2" val="36"/>
  <p:tag name="MARGIN_3" val="72"/>
  <p:tag name="MARGIN_4" val="108"/>
  <p:tag name="MARGIN_5" val="144"/>
  <p:tag name="FONT_SIZE" val="1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28394414-f45f-4277-a612-1f0adef31f92.emf"/>
  <p:tag name="ARTICULATE_CHARACTER_TYPE" val="illustrated"/>
  <p:tag name="ARTICULATE_CHARACTER_ID" val="Female 16"/>
  <p:tag name="ARTICULATE_CHARACTER_EXPRESSION" val="16/f16_2_happy_head_side_standing.wmf"/>
  <p:tag name="ARTICULATE_CHARACTER_POSE" val="16/f16_7_disappointed_body_side_standing.wmf"/>
  <p:tag name="ARTICULATE_CHARACTER_FLIP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3"/>
  <p:tag name="ARTICULATE_AUDIO_RECORDED" val="1"/>
  <p:tag name="ANNOTATION_COUNT" val="0"/>
  <p:tag name="ARTICULATE_TITLE_TAG" val="End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ELAPSEDTIME" val="11.022"/>
  <p:tag name="ARTICULATE_USED_LAYOUT" val="7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7"/>
  <p:tag name="ARTICULATE_AUDIO_RECORDED" val="1"/>
  <p:tag name="ANNOTATION_COUNT" val="0"/>
  <p:tag name="ARTICULATE_TITLE_TAG" val="Summarize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ELAPSEDTIME" val="25.362"/>
  <p:tag name="ARTICULATE_USED_LAYOU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301e3db0-8d06-48f3-9647-e7ac1897381c.emf"/>
  <p:tag name="ARTICULATE_CHARACTER_TYPE" val="illustrated"/>
  <p:tag name="ARTICULATE_CHARACTER_ID" val="Female 16"/>
  <p:tag name="ARTICULATE_CHARACTER_EXPRESSION" val="16/f16_3_talking_head_front_standing.wmf"/>
  <p:tag name="ARTICULATE_CHARACTER_POSE" val="16/f16_3_talking_body_front_standing.wmf"/>
  <p:tag name="ARTICULATE_CHARACTER_FLIP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ARTICULATE_AUDIO_RECORDED" val="1"/>
  <p:tag name="ANNOTATION_COUNT" val="0"/>
  <p:tag name="ARTICULATE_TITLE_TAG" val="Summarize"/>
  <p:tag name="ARTICULATE_NAV_LEVEL" val="1"/>
  <p:tag name="ARTICULATE_SLIDE_PRESENTER_GUID" val="5f0b5c08-6267-4fc6-9a5d-a08dbb97851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ELAPSEDTIME" val="2.822"/>
  <p:tag name="ARTICULATE_USED_LAYOUT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53B710C0F1FB4F89E656DED371F5CB" ma:contentTypeVersion="0" ma:contentTypeDescription="Create a new document." ma:contentTypeScope="" ma:versionID="7cadfd96d3b6d389bcc3e6cc0fc9a88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ae53d147369609339da0000e6a4a43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51E709-9C55-474A-BA87-693F0E4797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77C1F5-BD25-47CB-9BDB-E3DDEC830928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EDB558B-B41D-4F24-ADE6-18EDD772E3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10522</TotalTime>
  <Words>297</Words>
  <Application>Microsoft Office PowerPoint</Application>
  <PresentationFormat>On-screen Show (4:3)</PresentationFormat>
  <Paragraphs>72</Paragraphs>
  <Slides>16</Slides>
  <Notes>16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Apothecary</vt:lpstr>
      <vt:lpstr>Mr. stAnLEY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Saskatchewan Polytechnic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Mr. Stanley</dc:title>
  <dc:subject>Pharmacy Case</dc:subject>
  <dc:creator>jaycee;J. Bruce</dc:creator>
  <cp:keywords>Preceptor Professional Development</cp:keywords>
  <cp:lastModifiedBy>jaycee</cp:lastModifiedBy>
  <cp:revision>249</cp:revision>
  <dcterms:created xsi:type="dcterms:W3CDTF">2016-12-21T21:47:00Z</dcterms:created>
  <dcterms:modified xsi:type="dcterms:W3CDTF">2017-05-04T16:54:11Z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Presentation2</vt:lpwstr>
  </property>
  <property fmtid="{D5CDD505-2E9C-101B-9397-08002B2CF9AE}" pid="3" name="ContentTypeId">
    <vt:lpwstr>0x010100D353B710C0F1FB4F89E656DED371F5CB</vt:lpwstr>
  </property>
  <property fmtid="{D5CDD505-2E9C-101B-9397-08002B2CF9AE}" pid="4" name="ArticulateProjectVersion">
    <vt:lpwstr>7</vt:lpwstr>
  </property>
  <property fmtid="{D5CDD505-2E9C-101B-9397-08002B2CF9AE}" pid="5" name="ArticulateUseProject">
    <vt:lpwstr>1</vt:lpwstr>
  </property>
  <property fmtid="{D5CDD505-2E9C-101B-9397-08002B2CF9AE}" pid="6" name="ArticulateGUID">
    <vt:lpwstr>A21C0F51-C5A9-44AB-A2EA-46960E84152C</vt:lpwstr>
  </property>
  <property fmtid="{D5CDD505-2E9C-101B-9397-08002B2CF9AE}" pid="7" name="ArticulateProjectFull">
    <vt:lpwstr>C:\Users\jaycee\Dropbox\jaycee_share\SAHSN\Mr Stanley Case Presentation.ppta</vt:lpwstr>
  </property>
</Properties>
</file>